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89" r:id="rId12"/>
    <p:sldId id="264" r:id="rId13"/>
    <p:sldId id="265" r:id="rId14"/>
    <p:sldId id="266" r:id="rId15"/>
    <p:sldId id="267" r:id="rId16"/>
    <p:sldId id="268" r:id="rId17"/>
    <p:sldId id="285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8" r:id="rId26"/>
    <p:sldId id="282" r:id="rId27"/>
    <p:sldId id="293" r:id="rId28"/>
    <p:sldId id="290" r:id="rId29"/>
    <p:sldId id="291" r:id="rId30"/>
    <p:sldId id="294" r:id="rId31"/>
    <p:sldId id="295" r:id="rId32"/>
    <p:sldId id="283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95837-8C5D-4836-8592-EA392A759C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074E33-E1C1-4600-8582-41B59DB7D2A2}">
      <dgm:prSet phldrT="[Texto]" phldr="1"/>
      <dgm:spPr/>
      <dgm:t>
        <a:bodyPr/>
        <a:lstStyle/>
        <a:p>
          <a:endParaRPr lang="es-ES" dirty="0"/>
        </a:p>
      </dgm:t>
    </dgm:pt>
    <dgm:pt modelId="{9BE34AA0-39AC-48F5-A7DF-4E7943FBFE09}" type="parTrans" cxnId="{B588488C-8B87-4421-AB73-0CD6B56F5206}">
      <dgm:prSet/>
      <dgm:spPr/>
      <dgm:t>
        <a:bodyPr/>
        <a:lstStyle/>
        <a:p>
          <a:endParaRPr lang="es-ES"/>
        </a:p>
      </dgm:t>
    </dgm:pt>
    <dgm:pt modelId="{CB6B85E5-C3BA-42EA-A430-98148A049F80}" type="sibTrans" cxnId="{B588488C-8B87-4421-AB73-0CD6B56F5206}">
      <dgm:prSet/>
      <dgm:spPr/>
      <dgm:t>
        <a:bodyPr/>
        <a:lstStyle/>
        <a:p>
          <a:endParaRPr lang="es-ES"/>
        </a:p>
      </dgm:t>
    </dgm:pt>
    <dgm:pt modelId="{CA1F5BAC-5649-4842-B085-1A33D48CBCB7}">
      <dgm:prSet phldrT="[Texto]"/>
      <dgm:spPr/>
      <dgm:t>
        <a:bodyPr/>
        <a:lstStyle/>
        <a:p>
          <a:r>
            <a:rPr lang="es-ES" dirty="0" smtClean="0"/>
            <a:t>Es necesario cambiar las calderas de gasoil que son muy antiguas  y arreglar los cierres de las ventanas para aprovechar el calor que ahora se pierde.  Se reducirá el gasto.</a:t>
          </a:r>
          <a:endParaRPr lang="es-ES" dirty="0"/>
        </a:p>
      </dgm:t>
    </dgm:pt>
    <dgm:pt modelId="{742BA8E9-C8D3-4D05-9E14-F2BEE04032DA}" type="parTrans" cxnId="{EC2CEDEE-6586-48D0-BA3B-D12847B92A6A}">
      <dgm:prSet/>
      <dgm:spPr/>
      <dgm:t>
        <a:bodyPr/>
        <a:lstStyle/>
        <a:p>
          <a:endParaRPr lang="es-ES"/>
        </a:p>
      </dgm:t>
    </dgm:pt>
    <dgm:pt modelId="{BD62AA8E-C724-4A88-B174-D55076DE4AAD}" type="sibTrans" cxnId="{EC2CEDEE-6586-48D0-BA3B-D12847B92A6A}">
      <dgm:prSet/>
      <dgm:spPr/>
      <dgm:t>
        <a:bodyPr/>
        <a:lstStyle/>
        <a:p>
          <a:endParaRPr lang="es-ES"/>
        </a:p>
      </dgm:t>
    </dgm:pt>
    <dgm:pt modelId="{19BFBCFD-A205-4A60-AC33-508CB4A9F947}">
      <dgm:prSet phldrT="[Texto]" phldr="1"/>
      <dgm:spPr/>
      <dgm:t>
        <a:bodyPr/>
        <a:lstStyle/>
        <a:p>
          <a:endParaRPr lang="es-ES"/>
        </a:p>
      </dgm:t>
    </dgm:pt>
    <dgm:pt modelId="{4AABE76D-BEDA-42D1-879B-7E41CB2F6E0E}" type="parTrans" cxnId="{13AC37E8-2A84-4537-9156-EEEA0F3210F4}">
      <dgm:prSet/>
      <dgm:spPr/>
      <dgm:t>
        <a:bodyPr/>
        <a:lstStyle/>
        <a:p>
          <a:endParaRPr lang="es-ES"/>
        </a:p>
      </dgm:t>
    </dgm:pt>
    <dgm:pt modelId="{8F2A4525-2A19-4A1E-8592-9331919B7709}" type="sibTrans" cxnId="{13AC37E8-2A84-4537-9156-EEEA0F3210F4}">
      <dgm:prSet/>
      <dgm:spPr/>
      <dgm:t>
        <a:bodyPr/>
        <a:lstStyle/>
        <a:p>
          <a:endParaRPr lang="es-ES"/>
        </a:p>
      </dgm:t>
    </dgm:pt>
    <dgm:pt modelId="{834CEECE-898A-4A04-8345-0BC703FA7FB9}">
      <dgm:prSet phldrT="[Texto]"/>
      <dgm:spPr/>
      <dgm:t>
        <a:bodyPr/>
        <a:lstStyle/>
        <a:p>
          <a:r>
            <a:rPr lang="es-ES" dirty="0" smtClean="0"/>
            <a:t>Es necesario cambiar las bombillas por luces </a:t>
          </a:r>
          <a:r>
            <a:rPr lang="es-ES" dirty="0" err="1" smtClean="0"/>
            <a:t>led</a:t>
          </a:r>
          <a:r>
            <a:rPr lang="es-ES" dirty="0" smtClean="0"/>
            <a:t> que gastan menos electricidad pero no son necesarias las estufas eléctricas en las clases ya que se dispone de calefacción. Es doble gasto. </a:t>
          </a:r>
          <a:endParaRPr lang="es-ES" dirty="0"/>
        </a:p>
      </dgm:t>
    </dgm:pt>
    <dgm:pt modelId="{18A64C30-0925-4628-BA64-72FD4F1F2C53}" type="parTrans" cxnId="{9A07ED4E-9AC0-45F5-AB72-9FBEA57EE2DE}">
      <dgm:prSet/>
      <dgm:spPr/>
      <dgm:t>
        <a:bodyPr/>
        <a:lstStyle/>
        <a:p>
          <a:endParaRPr lang="es-ES"/>
        </a:p>
      </dgm:t>
    </dgm:pt>
    <dgm:pt modelId="{896D893F-D0D5-4589-9B25-C00F91101060}" type="sibTrans" cxnId="{9A07ED4E-9AC0-45F5-AB72-9FBEA57EE2DE}">
      <dgm:prSet/>
      <dgm:spPr/>
      <dgm:t>
        <a:bodyPr/>
        <a:lstStyle/>
        <a:p>
          <a:endParaRPr lang="es-ES"/>
        </a:p>
      </dgm:t>
    </dgm:pt>
    <dgm:pt modelId="{E315045F-79EE-4381-82CE-DBB8D8C1B11B}">
      <dgm:prSet phldrT="[Texto]" phldr="1"/>
      <dgm:spPr/>
      <dgm:t>
        <a:bodyPr/>
        <a:lstStyle/>
        <a:p>
          <a:endParaRPr lang="es-ES"/>
        </a:p>
      </dgm:t>
    </dgm:pt>
    <dgm:pt modelId="{582EAC6D-2206-4BD6-BD59-9397389C555E}" type="parTrans" cxnId="{5C26BA61-95C8-4B6C-98A8-620D6E01D2DC}">
      <dgm:prSet/>
      <dgm:spPr/>
      <dgm:t>
        <a:bodyPr/>
        <a:lstStyle/>
        <a:p>
          <a:endParaRPr lang="es-ES"/>
        </a:p>
      </dgm:t>
    </dgm:pt>
    <dgm:pt modelId="{0375A8A7-34B9-4E7F-A633-7F1B4AE5BC0C}" type="sibTrans" cxnId="{5C26BA61-95C8-4B6C-98A8-620D6E01D2DC}">
      <dgm:prSet/>
      <dgm:spPr/>
      <dgm:t>
        <a:bodyPr/>
        <a:lstStyle/>
        <a:p>
          <a:endParaRPr lang="es-ES"/>
        </a:p>
      </dgm:t>
    </dgm:pt>
    <dgm:pt modelId="{BB63A776-80A9-4F2E-B323-6E577F93FE6E}">
      <dgm:prSet phldrT="[Texto]"/>
      <dgm:spPr/>
      <dgm:t>
        <a:bodyPr/>
        <a:lstStyle/>
        <a:p>
          <a:r>
            <a:rPr lang="es-ES" dirty="0" smtClean="0"/>
            <a:t>Es fundamental la CONCIENCIA ENERGÉTICA, es decir, que haya personas responsables en el colegio de controlar la energía y para eso están los encargados de luces y ventanas de cada clase que deben tomarse muy en serio su trabajo.</a:t>
          </a:r>
          <a:endParaRPr lang="es-ES" dirty="0"/>
        </a:p>
      </dgm:t>
    </dgm:pt>
    <dgm:pt modelId="{16DA7224-3B0D-414C-90C9-698EB320A86C}" type="parTrans" cxnId="{4048B3B8-6C08-41F7-8EF0-2714A00B5DB6}">
      <dgm:prSet/>
      <dgm:spPr/>
      <dgm:t>
        <a:bodyPr/>
        <a:lstStyle/>
        <a:p>
          <a:endParaRPr lang="es-ES"/>
        </a:p>
      </dgm:t>
    </dgm:pt>
    <dgm:pt modelId="{2D6F92E9-77DC-445F-80D6-6E8D26A74717}" type="sibTrans" cxnId="{4048B3B8-6C08-41F7-8EF0-2714A00B5DB6}">
      <dgm:prSet/>
      <dgm:spPr/>
      <dgm:t>
        <a:bodyPr/>
        <a:lstStyle/>
        <a:p>
          <a:endParaRPr lang="es-ES"/>
        </a:p>
      </dgm:t>
    </dgm:pt>
    <dgm:pt modelId="{089B8788-299E-4341-8E37-5F5BF7A08F61}">
      <dgm:prSet phldrT="[Texto]"/>
      <dgm:spPr/>
      <dgm:t>
        <a:bodyPr/>
        <a:lstStyle/>
        <a:p>
          <a:r>
            <a:rPr lang="es-ES" dirty="0" smtClean="0"/>
            <a:t>En las clases donde hay aire acondicionado se debe vigilar su uso y sólo utilizarlo cuando es necesario. </a:t>
          </a:r>
          <a:endParaRPr lang="es-ES" dirty="0"/>
        </a:p>
      </dgm:t>
    </dgm:pt>
    <dgm:pt modelId="{B70DFDAD-7073-4A36-98EE-C58E068861A2}" type="parTrans" cxnId="{C6628732-83B8-457C-A56F-3388CF450EAC}">
      <dgm:prSet/>
      <dgm:spPr/>
      <dgm:t>
        <a:bodyPr/>
        <a:lstStyle/>
        <a:p>
          <a:endParaRPr lang="es-ES"/>
        </a:p>
      </dgm:t>
    </dgm:pt>
    <dgm:pt modelId="{6937BD9A-5E45-427B-A14E-985097C83CA8}" type="sibTrans" cxnId="{C6628732-83B8-457C-A56F-3388CF450EAC}">
      <dgm:prSet/>
      <dgm:spPr/>
      <dgm:t>
        <a:bodyPr/>
        <a:lstStyle/>
        <a:p>
          <a:endParaRPr lang="es-ES"/>
        </a:p>
      </dgm:t>
    </dgm:pt>
    <dgm:pt modelId="{34268D8F-8D81-4D5F-9DEA-B154C0CEA8AE}" type="pres">
      <dgm:prSet presAssocID="{5C995837-8C5D-4836-8592-EA392A759C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8CB3B4-F042-4D93-88D1-8255EC64AE1E}" type="pres">
      <dgm:prSet presAssocID="{14074E33-E1C1-4600-8582-41B59DB7D2A2}" presName="composite" presStyleCnt="0"/>
      <dgm:spPr/>
    </dgm:pt>
    <dgm:pt modelId="{3B43F36F-49C7-489F-9D46-B9421586C07B}" type="pres">
      <dgm:prSet presAssocID="{14074E33-E1C1-4600-8582-41B59DB7D2A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EE46E9-537D-46D6-BB83-4A07B5B0BAE8}" type="pres">
      <dgm:prSet presAssocID="{14074E33-E1C1-4600-8582-41B59DB7D2A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73A76-F2E7-4EEC-A582-5812FDDDC9FC}" type="pres">
      <dgm:prSet presAssocID="{CB6B85E5-C3BA-42EA-A430-98148A049F80}" presName="sp" presStyleCnt="0"/>
      <dgm:spPr/>
    </dgm:pt>
    <dgm:pt modelId="{78C1AC37-9D38-404E-A131-4689DF07213A}" type="pres">
      <dgm:prSet presAssocID="{19BFBCFD-A205-4A60-AC33-508CB4A9F947}" presName="composite" presStyleCnt="0"/>
      <dgm:spPr/>
    </dgm:pt>
    <dgm:pt modelId="{6800996F-1A31-42D9-9759-747D9FE2142E}" type="pres">
      <dgm:prSet presAssocID="{19BFBCFD-A205-4A60-AC33-508CB4A9F9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8D1BA-17C4-4D41-A211-B4BC976FD7A6}" type="pres">
      <dgm:prSet presAssocID="{19BFBCFD-A205-4A60-AC33-508CB4A9F94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EA0BF5-A000-456D-80FE-AB52FAC62606}" type="pres">
      <dgm:prSet presAssocID="{8F2A4525-2A19-4A1E-8592-9331919B7709}" presName="sp" presStyleCnt="0"/>
      <dgm:spPr/>
    </dgm:pt>
    <dgm:pt modelId="{E18453D0-BEAD-42CA-8DFF-86FEB129EF1F}" type="pres">
      <dgm:prSet presAssocID="{E315045F-79EE-4381-82CE-DBB8D8C1B11B}" presName="composite" presStyleCnt="0"/>
      <dgm:spPr/>
    </dgm:pt>
    <dgm:pt modelId="{5722214E-B49D-4B72-81E8-5F842B758A39}" type="pres">
      <dgm:prSet presAssocID="{E315045F-79EE-4381-82CE-DBB8D8C1B1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EE755-E379-4F06-A697-434F7CDA1112}" type="pres">
      <dgm:prSet presAssocID="{E315045F-79EE-4381-82CE-DBB8D8C1B11B}" presName="descendantText" presStyleLbl="alignAcc1" presStyleIdx="2" presStyleCnt="3" custLinFactNeighborX="-1459" custLinFactNeighborY="11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512D3B-11D5-483B-8744-9D2DBD532E4D}" type="presOf" srcId="{CA1F5BAC-5649-4842-B085-1A33D48CBCB7}" destId="{BCEE46E9-537D-46D6-BB83-4A07B5B0BAE8}" srcOrd="0" destOrd="0" presId="urn:microsoft.com/office/officeart/2005/8/layout/chevron2"/>
    <dgm:cxn modelId="{4A5B3566-9A5D-44BC-AB0B-483D43E6999E}" type="presOf" srcId="{089B8788-299E-4341-8E37-5F5BF7A08F61}" destId="{F868D1BA-17C4-4D41-A211-B4BC976FD7A6}" srcOrd="0" destOrd="1" presId="urn:microsoft.com/office/officeart/2005/8/layout/chevron2"/>
    <dgm:cxn modelId="{3C3FA4A2-6DE1-439B-8F3D-CAE0358DAEB8}" type="presOf" srcId="{BB63A776-80A9-4F2E-B323-6E577F93FE6E}" destId="{94FEE755-E379-4F06-A697-434F7CDA1112}" srcOrd="0" destOrd="0" presId="urn:microsoft.com/office/officeart/2005/8/layout/chevron2"/>
    <dgm:cxn modelId="{32112684-5C93-4CCD-9C3D-8701E281735F}" type="presOf" srcId="{E315045F-79EE-4381-82CE-DBB8D8C1B11B}" destId="{5722214E-B49D-4B72-81E8-5F842B758A39}" srcOrd="0" destOrd="0" presId="urn:microsoft.com/office/officeart/2005/8/layout/chevron2"/>
    <dgm:cxn modelId="{0EAD6E08-5408-43EF-8A91-4500CAB14574}" type="presOf" srcId="{834CEECE-898A-4A04-8345-0BC703FA7FB9}" destId="{F868D1BA-17C4-4D41-A211-B4BC976FD7A6}" srcOrd="0" destOrd="0" presId="urn:microsoft.com/office/officeart/2005/8/layout/chevron2"/>
    <dgm:cxn modelId="{4C9B60A4-89FC-458B-8108-E23DC3AD729B}" type="presOf" srcId="{14074E33-E1C1-4600-8582-41B59DB7D2A2}" destId="{3B43F36F-49C7-489F-9D46-B9421586C07B}" srcOrd="0" destOrd="0" presId="urn:microsoft.com/office/officeart/2005/8/layout/chevron2"/>
    <dgm:cxn modelId="{5691F0B4-AB65-44F0-8673-BC27D885C968}" type="presOf" srcId="{19BFBCFD-A205-4A60-AC33-508CB4A9F947}" destId="{6800996F-1A31-42D9-9759-747D9FE2142E}" srcOrd="0" destOrd="0" presId="urn:microsoft.com/office/officeart/2005/8/layout/chevron2"/>
    <dgm:cxn modelId="{C6628732-83B8-457C-A56F-3388CF450EAC}" srcId="{19BFBCFD-A205-4A60-AC33-508CB4A9F947}" destId="{089B8788-299E-4341-8E37-5F5BF7A08F61}" srcOrd="1" destOrd="0" parTransId="{B70DFDAD-7073-4A36-98EE-C58E068861A2}" sibTransId="{6937BD9A-5E45-427B-A14E-985097C83CA8}"/>
    <dgm:cxn modelId="{EC2CEDEE-6586-48D0-BA3B-D12847B92A6A}" srcId="{14074E33-E1C1-4600-8582-41B59DB7D2A2}" destId="{CA1F5BAC-5649-4842-B085-1A33D48CBCB7}" srcOrd="0" destOrd="0" parTransId="{742BA8E9-C8D3-4D05-9E14-F2BEE04032DA}" sibTransId="{BD62AA8E-C724-4A88-B174-D55076DE4AAD}"/>
    <dgm:cxn modelId="{13AC37E8-2A84-4537-9156-EEEA0F3210F4}" srcId="{5C995837-8C5D-4836-8592-EA392A759C79}" destId="{19BFBCFD-A205-4A60-AC33-508CB4A9F947}" srcOrd="1" destOrd="0" parTransId="{4AABE76D-BEDA-42D1-879B-7E41CB2F6E0E}" sibTransId="{8F2A4525-2A19-4A1E-8592-9331919B7709}"/>
    <dgm:cxn modelId="{B588488C-8B87-4421-AB73-0CD6B56F5206}" srcId="{5C995837-8C5D-4836-8592-EA392A759C79}" destId="{14074E33-E1C1-4600-8582-41B59DB7D2A2}" srcOrd="0" destOrd="0" parTransId="{9BE34AA0-39AC-48F5-A7DF-4E7943FBFE09}" sibTransId="{CB6B85E5-C3BA-42EA-A430-98148A049F80}"/>
    <dgm:cxn modelId="{9A07ED4E-9AC0-45F5-AB72-9FBEA57EE2DE}" srcId="{19BFBCFD-A205-4A60-AC33-508CB4A9F947}" destId="{834CEECE-898A-4A04-8345-0BC703FA7FB9}" srcOrd="0" destOrd="0" parTransId="{18A64C30-0925-4628-BA64-72FD4F1F2C53}" sibTransId="{896D893F-D0D5-4589-9B25-C00F91101060}"/>
    <dgm:cxn modelId="{4048B3B8-6C08-41F7-8EF0-2714A00B5DB6}" srcId="{E315045F-79EE-4381-82CE-DBB8D8C1B11B}" destId="{BB63A776-80A9-4F2E-B323-6E577F93FE6E}" srcOrd="0" destOrd="0" parTransId="{16DA7224-3B0D-414C-90C9-698EB320A86C}" sibTransId="{2D6F92E9-77DC-445F-80D6-6E8D26A74717}"/>
    <dgm:cxn modelId="{A58660CD-CAAF-45B7-9043-49C1459F7A0F}" type="presOf" srcId="{5C995837-8C5D-4836-8592-EA392A759C79}" destId="{34268D8F-8D81-4D5F-9DEA-B154C0CEA8AE}" srcOrd="0" destOrd="0" presId="urn:microsoft.com/office/officeart/2005/8/layout/chevron2"/>
    <dgm:cxn modelId="{5C26BA61-95C8-4B6C-98A8-620D6E01D2DC}" srcId="{5C995837-8C5D-4836-8592-EA392A759C79}" destId="{E315045F-79EE-4381-82CE-DBB8D8C1B11B}" srcOrd="2" destOrd="0" parTransId="{582EAC6D-2206-4BD6-BD59-9397389C555E}" sibTransId="{0375A8A7-34B9-4E7F-A633-7F1B4AE5BC0C}"/>
    <dgm:cxn modelId="{767BCE91-746E-4A4D-A448-E81893CE26A8}" type="presParOf" srcId="{34268D8F-8D81-4D5F-9DEA-B154C0CEA8AE}" destId="{FC8CB3B4-F042-4D93-88D1-8255EC64AE1E}" srcOrd="0" destOrd="0" presId="urn:microsoft.com/office/officeart/2005/8/layout/chevron2"/>
    <dgm:cxn modelId="{61C71FC9-390F-4523-AE97-21718D32F500}" type="presParOf" srcId="{FC8CB3B4-F042-4D93-88D1-8255EC64AE1E}" destId="{3B43F36F-49C7-489F-9D46-B9421586C07B}" srcOrd="0" destOrd="0" presId="urn:microsoft.com/office/officeart/2005/8/layout/chevron2"/>
    <dgm:cxn modelId="{9B24B889-B8D4-4304-BA82-E2292859BD87}" type="presParOf" srcId="{FC8CB3B4-F042-4D93-88D1-8255EC64AE1E}" destId="{BCEE46E9-537D-46D6-BB83-4A07B5B0BAE8}" srcOrd="1" destOrd="0" presId="urn:microsoft.com/office/officeart/2005/8/layout/chevron2"/>
    <dgm:cxn modelId="{1F3F7106-FB40-40AF-9FE9-45E2B0BF37FB}" type="presParOf" srcId="{34268D8F-8D81-4D5F-9DEA-B154C0CEA8AE}" destId="{C7473A76-F2E7-4EEC-A582-5812FDDDC9FC}" srcOrd="1" destOrd="0" presId="urn:microsoft.com/office/officeart/2005/8/layout/chevron2"/>
    <dgm:cxn modelId="{2B00D647-1C50-4EDF-AE5A-E1F937BA8E8B}" type="presParOf" srcId="{34268D8F-8D81-4D5F-9DEA-B154C0CEA8AE}" destId="{78C1AC37-9D38-404E-A131-4689DF07213A}" srcOrd="2" destOrd="0" presId="urn:microsoft.com/office/officeart/2005/8/layout/chevron2"/>
    <dgm:cxn modelId="{5BFF263A-AF12-41FF-BC68-EFCE78177DC6}" type="presParOf" srcId="{78C1AC37-9D38-404E-A131-4689DF07213A}" destId="{6800996F-1A31-42D9-9759-747D9FE2142E}" srcOrd="0" destOrd="0" presId="urn:microsoft.com/office/officeart/2005/8/layout/chevron2"/>
    <dgm:cxn modelId="{78A1E73B-33AA-4EED-8034-7AECF0EB30E4}" type="presParOf" srcId="{78C1AC37-9D38-404E-A131-4689DF07213A}" destId="{F868D1BA-17C4-4D41-A211-B4BC976FD7A6}" srcOrd="1" destOrd="0" presId="urn:microsoft.com/office/officeart/2005/8/layout/chevron2"/>
    <dgm:cxn modelId="{6E2E22E1-B318-44A1-8ECB-1BA8C810FEC1}" type="presParOf" srcId="{34268D8F-8D81-4D5F-9DEA-B154C0CEA8AE}" destId="{BBEA0BF5-A000-456D-80FE-AB52FAC62606}" srcOrd="3" destOrd="0" presId="urn:microsoft.com/office/officeart/2005/8/layout/chevron2"/>
    <dgm:cxn modelId="{1E80F833-5960-4752-86C0-43E057AAA866}" type="presParOf" srcId="{34268D8F-8D81-4D5F-9DEA-B154C0CEA8AE}" destId="{E18453D0-BEAD-42CA-8DFF-86FEB129EF1F}" srcOrd="4" destOrd="0" presId="urn:microsoft.com/office/officeart/2005/8/layout/chevron2"/>
    <dgm:cxn modelId="{55E4B82C-4110-4A65-A16B-091886F85D1F}" type="presParOf" srcId="{E18453D0-BEAD-42CA-8DFF-86FEB129EF1F}" destId="{5722214E-B49D-4B72-81E8-5F842B758A39}" srcOrd="0" destOrd="0" presId="urn:microsoft.com/office/officeart/2005/8/layout/chevron2"/>
    <dgm:cxn modelId="{19A92DFE-1AB9-42C1-98E4-2338E000C1BF}" type="presParOf" srcId="{E18453D0-BEAD-42CA-8DFF-86FEB129EF1F}" destId="{94FEE755-E379-4F06-A697-434F7CDA11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3F36F-49C7-489F-9D46-B9421586C07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 rot="-5400000">
        <a:off x="1" y="573596"/>
        <a:ext cx="1146297" cy="491270"/>
      </dsp:txXfrm>
    </dsp:sp>
    <dsp:sp modelId="{BCEE46E9-537D-46D6-BB83-4A07B5B0BAE8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 necesario cambiar las calderas de gasoil que son muy antiguas  y arreglar los cierres de las ventanas para aprovechar el calor que ahora se pierde.  Se reducirá el gasto.</a:t>
          </a:r>
          <a:endParaRPr lang="es-ES" sz="1400" kern="1200" dirty="0"/>
        </a:p>
      </dsp:txBody>
      <dsp:txXfrm rot="-5400000">
        <a:off x="1146298" y="52408"/>
        <a:ext cx="7031341" cy="960496"/>
      </dsp:txXfrm>
    </dsp:sp>
    <dsp:sp modelId="{6800996F-1A31-42D9-9759-747D9FE2142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 rot="-5400000">
        <a:off x="1" y="2017346"/>
        <a:ext cx="1146297" cy="491270"/>
      </dsp:txXfrm>
    </dsp:sp>
    <dsp:sp modelId="{F868D1BA-17C4-4D41-A211-B4BC976FD7A6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 necesario cambiar las bombillas por luces </a:t>
          </a:r>
          <a:r>
            <a:rPr lang="es-ES" sz="1400" kern="1200" dirty="0" err="1" smtClean="0"/>
            <a:t>led</a:t>
          </a:r>
          <a:r>
            <a:rPr lang="es-ES" sz="1400" kern="1200" dirty="0" smtClean="0"/>
            <a:t> que gastan menos electricidad pero no son necesarias las estufas eléctricas en las clases ya que se dispone de calefacción. Es doble gasto.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 las clases donde hay aire acondicionado se debe vigilar su uso y sólo utilizarlo cuando es necesario. </a:t>
          </a:r>
          <a:endParaRPr lang="es-ES" sz="1400" kern="1200" dirty="0"/>
        </a:p>
      </dsp:txBody>
      <dsp:txXfrm rot="-5400000">
        <a:off x="1146298" y="1496158"/>
        <a:ext cx="7031341" cy="960496"/>
      </dsp:txXfrm>
    </dsp:sp>
    <dsp:sp modelId="{5722214E-B49D-4B72-81E8-5F842B758A3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 rot="-5400000">
        <a:off x="1" y="3461096"/>
        <a:ext cx="1146297" cy="491270"/>
      </dsp:txXfrm>
    </dsp:sp>
    <dsp:sp modelId="{94FEE755-E379-4F06-A697-434F7CDA1112}">
      <dsp:nvSpPr>
        <dsp:cNvPr id="0" name=""/>
        <dsp:cNvSpPr/>
      </dsp:nvSpPr>
      <dsp:spPr>
        <a:xfrm rot="5400000">
          <a:off x="4052393" y="-109072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 fundamental la CONCIENCIA ENERGÉTICA, es decir, que haya personas responsables en el colegio de controlar la energía y para eso están los encargados de luces y ventanas de cada clase que deben tomarse muy en serio su trabajo.</a:t>
          </a:r>
          <a:endParaRPr lang="es-ES" sz="1400" kern="1200" dirty="0"/>
        </a:p>
      </dsp:txBody>
      <dsp:txXfrm rot="-5400000">
        <a:off x="1042952" y="2952330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83368-E3E8-4A90-BCAC-6B98803021F9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E2AAC-C07B-466E-8CD9-4C187FEB52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9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E2AAC-C07B-466E-8CD9-4C187FEB52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Autofit/>
          </a:bodyPr>
          <a:lstStyle/>
          <a:p>
            <a:r>
              <a:rPr lang="es-ES" sz="5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¿BIOCLIMA EN NUESTRO COLEGIO?</a:t>
            </a:r>
            <a:endParaRPr lang="es-ES" sz="5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l="9090" t="20779" r="9091" b="19481"/>
          <a:stretch>
            <a:fillRect/>
          </a:stretch>
        </p:blipFill>
        <p:spPr bwMode="auto">
          <a:xfrm>
            <a:off x="357158" y="3071810"/>
            <a:ext cx="4500594" cy="32861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14942" y="3571876"/>
            <a:ext cx="33981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 Profundiza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C.E.I.P Ntra. Sra. de Araceli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Curso 2017/18</a:t>
            </a:r>
          </a:p>
          <a:p>
            <a:pPr algn="ctr"/>
            <a:endParaRPr lang="es-E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2" name="Picture 2" descr="Resultado de imagen de junta de andalu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929330"/>
            <a:ext cx="3000396" cy="61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5 Imagen" descr="IMG_20180530_171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4079058" cy="3059294"/>
          </a:xfrm>
          <a:prstGeom prst="rect">
            <a:avLst/>
          </a:prstGeom>
        </p:spPr>
      </p:pic>
      <p:pic>
        <p:nvPicPr>
          <p:cNvPr id="8" name="7 Imagen" descr="IMG_20180530_170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095779" cy="3071834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43873"/>
            <a:ext cx="91839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u="sng" dirty="0" smtClean="0"/>
              <a:t>Cómo varía la temperatura y la humedad en nuestro centro.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u="sng" dirty="0" smtClean="0"/>
              <a:t>Ubicación de las aulas y relación con la calidad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u="sng" dirty="0" smtClean="0"/>
              <a:t>térmica de las mismas. Uso de la brújula.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786190"/>
            <a:ext cx="8229600" cy="2571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500" i="1" dirty="0" smtClean="0"/>
              <a:t>Las clases en planta alta tienen más temperatura que en la planta baja. </a:t>
            </a:r>
          </a:p>
          <a:p>
            <a:pPr algn="just">
              <a:buNone/>
            </a:pPr>
            <a:r>
              <a:rPr lang="es-ES" sz="2500" i="1" dirty="0" smtClean="0"/>
              <a:t>Las clases orientadas al sur son más calurosas que las orientadas al norte. </a:t>
            </a:r>
          </a:p>
          <a:p>
            <a:pPr algn="just">
              <a:buNone/>
            </a:pPr>
            <a:r>
              <a:rPr lang="es-ES" sz="2500" i="1" dirty="0" smtClean="0"/>
              <a:t>Las diferencias de temperatura son pequeñas, de uno a cuatro grados.</a:t>
            </a:r>
            <a:endParaRPr lang="es-ES" sz="2500" i="1" dirty="0"/>
          </a:p>
        </p:txBody>
      </p:sp>
      <p:pic>
        <p:nvPicPr>
          <p:cNvPr id="25602" name="Picture 2" descr="Resultado de imagen de conclus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770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S" sz="2800" b="1" u="sng" dirty="0" smtClean="0">
                <a:latin typeface="+mn-lt"/>
                <a:ea typeface="+mn-ea"/>
                <a:cs typeface="+mn-cs"/>
              </a:rPr>
              <a:t>Aprendemos cómo funcionan los termómetros.  Construimos un termómetro. </a:t>
            </a:r>
            <a:endParaRPr lang="es-ES" sz="28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IMG_20180313_191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14752"/>
            <a:ext cx="3929090" cy="2946818"/>
          </a:xfrm>
          <a:prstGeom prst="rect">
            <a:avLst/>
          </a:prstGeom>
        </p:spPr>
      </p:pic>
      <p:pic>
        <p:nvPicPr>
          <p:cNvPr id="6" name="5 Imagen" descr="IMG_20180313_191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714752"/>
            <a:ext cx="3314468" cy="293203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00034" y="1940660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Con unas tijeras hacemos un agujero al tapón de la botella (ayudaremos a los niños/as). Después llenaremos la mitad de la botella con agua, añadimos unas gotas de colorante, mezclamos y agitamos la botella. Por último colocamos la pajita, sin que toque el fondo de la botella, y sellamos la botella con plastilina. ¡Ya tenemos nuestro termómetro. 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S" sz="2800" b="1" u="sng" dirty="0" smtClean="0">
                <a:latin typeface="+mn-lt"/>
                <a:ea typeface="+mn-ea"/>
                <a:cs typeface="+mn-cs"/>
              </a:rPr>
              <a:t>Estudio comparativo de magnitudes en el interior y exterior del colegio. Uso de la estación meteorológica.</a:t>
            </a:r>
          </a:p>
        </p:txBody>
      </p:sp>
      <p:pic>
        <p:nvPicPr>
          <p:cNvPr id="4" name="3 Marcador de contenido" descr="DSC_31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5429288" cy="3619525"/>
          </a:xfrm>
        </p:spPr>
      </p:pic>
      <p:pic>
        <p:nvPicPr>
          <p:cNvPr id="5" name="4 Imagen" descr="DSC_3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643050"/>
            <a:ext cx="2857520" cy="1905013"/>
          </a:xfrm>
          <a:prstGeom prst="rect">
            <a:avLst/>
          </a:prstGeom>
        </p:spPr>
      </p:pic>
      <p:pic>
        <p:nvPicPr>
          <p:cNvPr id="6" name="5 Imagen" descr="DSC_3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786190"/>
            <a:ext cx="3643306" cy="2428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ES" sz="2800" b="1" u="sng" dirty="0" smtClean="0">
                <a:latin typeface="+mn-lt"/>
                <a:ea typeface="+mn-ea"/>
                <a:cs typeface="+mn-cs"/>
              </a:rPr>
              <a:t>TRABAJO DE INVESTIGACIÓN por equipos</a:t>
            </a:r>
            <a:endParaRPr lang="es-ES" sz="28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500" dirty="0" smtClean="0"/>
              <a:t>Qué son, para qué sirven, cómo funcionan….</a:t>
            </a:r>
          </a:p>
          <a:p>
            <a:pPr>
              <a:buNone/>
            </a:pPr>
            <a:r>
              <a:rPr lang="es-ES" sz="2500" dirty="0" smtClean="0"/>
              <a:t>El pluviómetro, el anemómetro, el termómetro de máximas y</a:t>
            </a:r>
          </a:p>
          <a:p>
            <a:pPr>
              <a:buNone/>
            </a:pPr>
            <a:r>
              <a:rPr lang="es-ES" sz="2500" dirty="0" smtClean="0"/>
              <a:t>mínimas, el barómetro, higrómetro.</a:t>
            </a:r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3 Imagen" descr="DSC_3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4357653" cy="2905102"/>
          </a:xfrm>
          <a:prstGeom prst="rect">
            <a:avLst/>
          </a:prstGeom>
        </p:spPr>
      </p:pic>
      <p:pic>
        <p:nvPicPr>
          <p:cNvPr id="5" name="4 Imagen" descr="DSC_3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714752"/>
            <a:ext cx="428624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500" dirty="0"/>
              <a:t>Realizando trabajo de investigación sobre los elementos de una estación meteorológica.</a:t>
            </a:r>
            <a:endParaRPr lang="es-ES" sz="2500" dirty="0"/>
          </a:p>
        </p:txBody>
      </p:sp>
      <p:pic>
        <p:nvPicPr>
          <p:cNvPr id="4" name="3 Imagen" descr="DSC_3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714488"/>
            <a:ext cx="6286512" cy="419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23562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08720"/>
            <a:ext cx="8229600" cy="1143000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s-ES" sz="2800" dirty="0" smtClean="0">
                <a:solidFill>
                  <a:srgbClr val="00B050"/>
                </a:solidFill>
              </a:rPr>
              <a:t/>
            </a:r>
            <a:br>
              <a:rPr lang="es-ES" sz="2800" dirty="0" smtClean="0">
                <a:solidFill>
                  <a:srgbClr val="00B050"/>
                </a:solidFill>
              </a:rPr>
            </a:br>
            <a:r>
              <a:rPr lang="es-ES" sz="3100" b="1" u="sng" dirty="0" smtClean="0">
                <a:latin typeface="+mn-lt"/>
                <a:ea typeface="+mn-ea"/>
                <a:cs typeface="+mn-cs"/>
              </a:rPr>
              <a:t>Hacemos estudio de elementos de calor y frío que tenemos en el colegio. Clase a clase hacemos el recuento. </a:t>
            </a:r>
            <a:endParaRPr lang="es-ES" sz="31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3 Marcador de contenido" descr="DSC_31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7131" y="2240556"/>
            <a:ext cx="3117051" cy="2078034"/>
          </a:xfrm>
        </p:spPr>
      </p:pic>
      <p:pic>
        <p:nvPicPr>
          <p:cNvPr id="5" name="4 Imagen" descr="DSC_3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434214"/>
            <a:ext cx="3429024" cy="2286016"/>
          </a:xfrm>
          <a:prstGeom prst="rect">
            <a:avLst/>
          </a:prstGeom>
        </p:spPr>
      </p:pic>
      <p:pic>
        <p:nvPicPr>
          <p:cNvPr id="6" name="5 Imagen" descr="DSC_3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547" y="4393677"/>
            <a:ext cx="3523320" cy="2348880"/>
          </a:xfrm>
          <a:prstGeom prst="rect">
            <a:avLst/>
          </a:prstGeom>
        </p:spPr>
      </p:pic>
      <p:pic>
        <p:nvPicPr>
          <p:cNvPr id="8" name="Picture 1" descr="F:\DCIM\103NIKON\DSCN3002.JPG"/>
          <p:cNvPicPr>
            <a:picLocks noChangeAspect="1" noChangeArrowheads="1"/>
          </p:cNvPicPr>
          <p:nvPr/>
        </p:nvPicPr>
        <p:blipFill>
          <a:blip r:embed="rId6" cstate="print"/>
          <a:srcRect b="30563"/>
          <a:stretch>
            <a:fillRect/>
          </a:stretch>
        </p:blipFill>
        <p:spPr bwMode="auto">
          <a:xfrm>
            <a:off x="4915621" y="4956608"/>
            <a:ext cx="3429024" cy="1785949"/>
          </a:xfrm>
          <a:prstGeom prst="rect">
            <a:avLst/>
          </a:prstGeom>
          <a:noFill/>
        </p:spPr>
      </p:pic>
      <p:pic>
        <p:nvPicPr>
          <p:cNvPr id="7" name="6 Imagen" descr="DSC_31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7892" y="3357826"/>
            <a:ext cx="3107553" cy="207170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6879708" cy="1143000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/>
              <a:t>Resumen de estudio de aparatos eléctricos para calor y frío en el colegio</a:t>
            </a:r>
            <a:r>
              <a:rPr lang="es-ES" b="1" dirty="0" smtClean="0"/>
              <a:t>.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500" b="1" dirty="0"/>
              <a:t>Radiadores de gasoil: </a:t>
            </a:r>
            <a:r>
              <a:rPr lang="es-ES" sz="2500" dirty="0"/>
              <a:t>82</a:t>
            </a:r>
          </a:p>
          <a:p>
            <a:r>
              <a:rPr lang="es-ES" sz="2500" b="1" dirty="0"/>
              <a:t>Radiadores eléctricos</a:t>
            </a:r>
            <a:r>
              <a:rPr lang="es-ES" sz="2500" dirty="0"/>
              <a:t>: 14</a:t>
            </a:r>
          </a:p>
          <a:p>
            <a:r>
              <a:rPr lang="es-ES" sz="2500" b="1" dirty="0"/>
              <a:t>Ventiladores:</a:t>
            </a:r>
            <a:r>
              <a:rPr lang="es-ES" sz="2500" dirty="0"/>
              <a:t> 61</a:t>
            </a:r>
          </a:p>
          <a:p>
            <a:r>
              <a:rPr lang="es-ES" sz="2500" b="1" dirty="0"/>
              <a:t>Aparatos de aire </a:t>
            </a:r>
            <a:r>
              <a:rPr lang="es-ES" sz="2500" b="1" dirty="0" smtClean="0"/>
              <a:t>acondicionado </a:t>
            </a:r>
            <a:r>
              <a:rPr lang="es-ES" sz="2500" dirty="0" smtClean="0"/>
              <a:t>:</a:t>
            </a:r>
            <a:r>
              <a:rPr lang="es-ES" sz="2500" dirty="0"/>
              <a:t>12</a:t>
            </a:r>
            <a:endParaRPr lang="es-ES" sz="2500" dirty="0"/>
          </a:p>
        </p:txBody>
      </p:sp>
      <p:pic>
        <p:nvPicPr>
          <p:cNvPr id="4" name="Picture 2" descr="Resultado de imagen de conclus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3590546" cy="1643050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5155236"/>
            <a:ext cx="8229600" cy="1514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5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colegio se</a:t>
            </a: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podría ahorrar en los radiadores eléctricos que no </a:t>
            </a: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serían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necesarios </a:t>
            </a: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la calefacción funcionase bien o las ventanas </a:t>
            </a: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cerraran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correctamente </a:t>
            </a: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 que se pierde calor</a:t>
            </a:r>
            <a:r>
              <a:rPr kumimoji="0" lang="es-ES" sz="25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Los aparatos de aire </a:t>
            </a:r>
            <a:r>
              <a:rPr kumimoji="0" lang="es-ES" sz="25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acondicionado</a:t>
            </a:r>
            <a:endParaRPr lang="es-ES" sz="2500" i="1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están </a:t>
            </a:r>
            <a:r>
              <a:rPr kumimoji="0" lang="es-ES" sz="25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las clases más calurosas y por tanto bien ubicados.</a:t>
            </a:r>
            <a:endParaRPr kumimoji="0" lang="es-ES" sz="25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s-ES" sz="2500" b="1" u="sng" dirty="0">
                <a:latin typeface="+mn-lt"/>
                <a:ea typeface="+mn-ea"/>
                <a:cs typeface="+mn-cs"/>
              </a:rPr>
              <a:t>ESTUDIAMOS EL GASTO EN GASOIL  DE NUESTRO COLEGIO.</a:t>
            </a:r>
            <a:endParaRPr lang="es-ES" sz="25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614866" cy="4785395"/>
          </a:xfrm>
        </p:spPr>
        <p:txBody>
          <a:bodyPr>
            <a:normAutofit/>
          </a:bodyPr>
          <a:lstStyle/>
          <a:p>
            <a:r>
              <a:rPr lang="es-ES" sz="2500" dirty="0" smtClean="0"/>
              <a:t>ANALIZAMOS  Las FACTURAS. HACIENDO EL CÁLCULO Y EXTRAYENDO CONCLUSIONES.</a:t>
            </a:r>
          </a:p>
          <a:p>
            <a:endParaRPr lang="es-ES" sz="25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500694" y="2357430"/>
            <a:ext cx="3391786" cy="3768733"/>
          </a:xfrm>
        </p:spPr>
        <p:txBody>
          <a:bodyPr>
            <a:normAutofit/>
          </a:bodyPr>
          <a:lstStyle/>
          <a:p>
            <a:r>
              <a:rPr lang="es-ES" sz="2500" dirty="0" smtClean="0"/>
              <a:t>Este curso hemos gastado desde octubre a mayo, 12.012 litros de gasoil en las calderas de la calefacción. El coste es de 15.100 euros aproximadamente. </a:t>
            </a:r>
            <a:endParaRPr lang="es-ES" sz="2500" dirty="0"/>
          </a:p>
        </p:txBody>
      </p:sp>
      <p:pic>
        <p:nvPicPr>
          <p:cNvPr id="4" name="3 Imagen" descr="IMG_20180606_184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25364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838" y="1052736"/>
            <a:ext cx="8229600" cy="1143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ES" sz="2800" b="1" u="sng" dirty="0">
                <a:latin typeface="+mn-lt"/>
                <a:ea typeface="+mn-ea"/>
                <a:cs typeface="+mn-cs"/>
              </a:rPr>
              <a:t>HACEMOS EXPERIMENTOS: EL COMPORTAMIENTO DEL AIRE CALIENTE EN LOS EDIFICIOS Y OTROS EXPERIMENTOS CON EL AIRE.</a:t>
            </a:r>
            <a:endParaRPr lang="es-ES" sz="28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3 Marcador de contenido" descr="DSC_31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333" y="3896957"/>
            <a:ext cx="3938588" cy="2625725"/>
          </a:xfrm>
        </p:spPr>
      </p:pic>
      <p:pic>
        <p:nvPicPr>
          <p:cNvPr id="5" name="4 Imagen" descr="DSC_3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809553"/>
            <a:ext cx="4032448" cy="268829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8680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200" b="1" dirty="0" smtClean="0"/>
              <a:t/>
            </a:r>
            <a:br>
              <a:rPr lang="es-ES" sz="2200" b="1" dirty="0" smtClean="0"/>
            </a:br>
            <a:r>
              <a:rPr lang="es-ES" sz="2800" b="1" dirty="0" smtClean="0"/>
              <a:t>Motivar al alumno para que a  partir de un trabajo interdisciplinar extraiga conclusiones sobre la gestión energética en el colegio así como su relación con la salud.</a:t>
            </a:r>
            <a:r>
              <a:rPr lang="es-ES" sz="2200" b="1" dirty="0" smtClean="0"/>
              <a:t>								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57224" y="2928934"/>
            <a:ext cx="7929618" cy="4525963"/>
          </a:xfrm>
        </p:spPr>
        <p:txBody>
          <a:bodyPr>
            <a:normAutofit/>
          </a:bodyPr>
          <a:lstStyle/>
          <a:p>
            <a:pPr algn="just"/>
            <a:r>
              <a:rPr lang="es-ES" sz="2500" dirty="0" smtClean="0"/>
              <a:t>Promover la investigación y la experimentación directa para disponer de argumentos a la hora de gestionar la energía en la vida diaria.</a:t>
            </a:r>
          </a:p>
          <a:p>
            <a:pPr algn="just"/>
            <a:r>
              <a:rPr lang="es-ES" sz="2500" dirty="0" smtClean="0"/>
              <a:t>Experimentar la relación entre la salud y la cualidad del ambiente en las aulas de nuestro colegio. </a:t>
            </a:r>
          </a:p>
          <a:p>
            <a:pPr algn="just"/>
            <a:r>
              <a:rPr lang="es-ES" sz="2500" dirty="0" smtClean="0"/>
              <a:t>Reconocer los elementos de la arquitectura bioclimática y apreciar la eficiencia de los mismos. </a:t>
            </a:r>
          </a:p>
          <a:p>
            <a:pPr algn="just"/>
            <a:r>
              <a:rPr lang="es-ES" sz="2500" dirty="0" smtClean="0"/>
              <a:t>Establecer las necesidades del centro para la mejora bioclimática de los que trabajan en él. </a:t>
            </a: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28596" y="500042"/>
            <a:ext cx="43790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FINALIDAD DEL PROYECTO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2374936"/>
            <a:ext cx="43870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OBJETIVOS DEL PROYECTO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Preparamos las preguntas para la entrevista que haremos al responsable energético del Ayuntamiento de Lucena</a:t>
            </a:r>
            <a:endParaRPr lang="es-ES" sz="2400" dirty="0"/>
          </a:p>
        </p:txBody>
      </p:sp>
      <p:pic>
        <p:nvPicPr>
          <p:cNvPr id="4" name="3 Marcador de contenido" descr="DSC_31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664" y="10540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ES" sz="2800" b="1" u="sng" dirty="0">
                <a:latin typeface="+mn-lt"/>
                <a:ea typeface="+mn-ea"/>
                <a:cs typeface="+mn-cs"/>
              </a:rPr>
              <a:t>VAMOS AL AYUNTAMIENTO DE LUCENA Y ENTREVISTAMOS A FRANCISCO SANTAELLA, RESPONSABLE DE ENERGÍA.</a:t>
            </a:r>
            <a:endParaRPr lang="es-ES" sz="28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DCIM\100D3300\DSC_3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603" y="2480857"/>
            <a:ext cx="6120680" cy="408045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69139"/>
            <a:ext cx="4814780" cy="553998"/>
          </a:xfrm>
        </p:spPr>
        <p:txBody>
          <a:bodyPr wrap="none">
            <a:spAutoFit/>
          </a:bodyPr>
          <a:lstStyle/>
          <a:p>
            <a:pPr algn="l"/>
            <a:r>
              <a:rPr lang="es-ES" sz="30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RESUMEN DE LA ENTREVISTA</a:t>
            </a:r>
            <a:endParaRPr lang="es-ES" sz="30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ES" sz="1600" dirty="0" smtClean="0"/>
              <a:t>Se </a:t>
            </a:r>
            <a:r>
              <a:rPr lang="es-ES" sz="1600" dirty="0" smtClean="0"/>
              <a:t>llama Francisco </a:t>
            </a:r>
            <a:r>
              <a:rPr lang="es-ES" sz="1600" dirty="0" err="1" smtClean="0"/>
              <a:t>Santaella</a:t>
            </a:r>
            <a:r>
              <a:rPr lang="es-ES" sz="1600" dirty="0" smtClean="0"/>
              <a:t> García, tiene 44 años y vive en Jauja aunque trabaja en el Ayuntamiento de Lucena. Es el jefe de los servicios de mantenimiento del Ayuntamiento de Lucena y también responsable del gasto energético en la ciudad. Nos puso un ejemplo: se encarga del control de semáforos, energía en colegios y edificios municipales, etc. </a:t>
            </a:r>
          </a:p>
          <a:p>
            <a:pPr algn="just"/>
            <a:r>
              <a:rPr lang="es-ES" sz="1600" dirty="0" smtClean="0"/>
              <a:t>Entró en el Ayuntamiento a hacer unas prácticas y presentó un proyecto sobre ahorro energético y después lo contrataron. </a:t>
            </a:r>
          </a:p>
          <a:p>
            <a:pPr algn="just"/>
            <a:r>
              <a:rPr lang="es-ES" sz="1600" dirty="0" smtClean="0"/>
              <a:t>Trabaja de 8 a 15 horas pero las tardes y fines de semana tiene que estar localizado. Siempre lleva el móvil, 24 horas. </a:t>
            </a:r>
          </a:p>
          <a:p>
            <a:pPr algn="just"/>
            <a:r>
              <a:rPr lang="es-ES" sz="1600" dirty="0" smtClean="0"/>
              <a:t>Es responsable de más de sesenta personas .</a:t>
            </a:r>
          </a:p>
          <a:p>
            <a:pPr algn="just"/>
            <a:r>
              <a:rPr lang="es-ES" sz="1600" dirty="0" smtClean="0"/>
              <a:t>En un colegio como el nuestro se gastan unos 15000 euros al año en gasoil y en una ciudad como Lucena se gasta más de un 1.100.000 euros en electricidad. </a:t>
            </a:r>
          </a:p>
          <a:p>
            <a:pPr algn="just"/>
            <a:r>
              <a:rPr lang="es-ES" sz="1600" dirty="0" smtClean="0"/>
              <a:t>Nos dijo que se van a cambiar las calderas del colegio por otras de gas natural porque están en malas condiciones . Les preguntamos por qué no las cambiaban por unas de pellet pero dijo que necesitaban más espacio de almacenaje y eran menos eficientes.</a:t>
            </a:r>
          </a:p>
          <a:p>
            <a:pPr algn="just"/>
            <a:r>
              <a:rPr lang="es-ES" sz="1600" dirty="0" smtClean="0"/>
              <a:t>Se van a cambiar en colegios y otros edificios las bombillas por unas de tecnología </a:t>
            </a:r>
            <a:r>
              <a:rPr lang="es-ES" sz="1600" dirty="0" err="1" smtClean="0"/>
              <a:t>led</a:t>
            </a:r>
            <a:r>
              <a:rPr lang="es-ES" sz="1600" dirty="0" smtClean="0"/>
              <a:t> que gastan menos.</a:t>
            </a:r>
          </a:p>
          <a:p>
            <a:pPr algn="just"/>
            <a:r>
              <a:rPr lang="es-ES" sz="1600" dirty="0" smtClean="0"/>
              <a:t>Le interesan los temas relacionados con el ahorro energética y nos dijo que además de las medidas que ya se toman para ahorrar energía, la más importante es la CONCIENCIA ENERGÉTICA que puede suponer un 40% de ahorro.</a:t>
            </a:r>
            <a:endParaRPr lang="es-E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3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u="sng" dirty="0">
                <a:latin typeface="+mn-lt"/>
                <a:ea typeface="+mn-ea"/>
                <a:cs typeface="+mn-cs"/>
              </a:rPr>
              <a:t>Realizamos los gráficos comparativos sobre la temperatura en las aulas. </a:t>
            </a:r>
            <a:endParaRPr lang="es-ES" sz="28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3 Marcador de contenido" descr="DSC_31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143381"/>
            <a:ext cx="3643306" cy="2428871"/>
          </a:xfrm>
        </p:spPr>
      </p:pic>
      <p:pic>
        <p:nvPicPr>
          <p:cNvPr id="6" name="5 Imagen" descr="DSC_3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043126"/>
            <a:ext cx="3528392" cy="2352262"/>
          </a:xfrm>
          <a:prstGeom prst="rect">
            <a:avLst/>
          </a:prstGeom>
        </p:spPr>
      </p:pic>
      <p:pic>
        <p:nvPicPr>
          <p:cNvPr id="7" name="6 Imagen" descr="DSC_3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5883" y="4077072"/>
            <a:ext cx="3857620" cy="2571747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  <p:pic>
        <p:nvPicPr>
          <p:cNvPr id="5" name="4 Imagen" descr="DSC_3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043126"/>
            <a:ext cx="3528392" cy="23522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s-ES" sz="2500" dirty="0">
                <a:latin typeface="+mn-lt"/>
                <a:ea typeface="+mn-ea"/>
                <a:cs typeface="+mn-cs"/>
              </a:rPr>
              <a:t>Momentos para repasar nuestro trabajo y hacer </a:t>
            </a:r>
            <a:r>
              <a:rPr lang="es-ES" sz="2500" dirty="0" smtClean="0">
                <a:latin typeface="+mn-lt"/>
                <a:ea typeface="+mn-ea"/>
                <a:cs typeface="+mn-cs"/>
              </a:rPr>
              <a:t>nuevos</a:t>
            </a:r>
            <a:br>
              <a:rPr lang="es-ES" sz="2500" dirty="0" smtClean="0">
                <a:latin typeface="+mn-lt"/>
                <a:ea typeface="+mn-ea"/>
                <a:cs typeface="+mn-cs"/>
              </a:rPr>
            </a:br>
            <a:r>
              <a:rPr lang="es-ES" sz="2500" dirty="0" smtClean="0">
                <a:latin typeface="+mn-lt"/>
                <a:ea typeface="+mn-ea"/>
                <a:cs typeface="+mn-cs"/>
              </a:rPr>
              <a:t>planteamientos</a:t>
            </a:r>
            <a:endParaRPr lang="es-ES" sz="25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DSC_2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987" y="1052736"/>
            <a:ext cx="4428493" cy="2952328"/>
          </a:xfrm>
          <a:prstGeom prst="rect">
            <a:avLst/>
          </a:prstGeom>
        </p:spPr>
      </p:pic>
      <p:pic>
        <p:nvPicPr>
          <p:cNvPr id="5" name="4 Imagen" descr="IMG_20180530_17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36677"/>
            <a:ext cx="3888432" cy="2916325"/>
          </a:xfrm>
          <a:prstGeom prst="rect">
            <a:avLst/>
          </a:prstGeom>
        </p:spPr>
      </p:pic>
      <p:pic>
        <p:nvPicPr>
          <p:cNvPr id="6" name="5 Marcador de contenido" descr="IMG_20180307_20191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347864" y="3645024"/>
            <a:ext cx="4104456" cy="307834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86808" cy="114300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s-ES" sz="2500" dirty="0">
                <a:latin typeface="+mn-lt"/>
                <a:ea typeface="+mn-ea"/>
                <a:cs typeface="+mn-cs"/>
              </a:rPr>
              <a:t>Visitamos las calderas de la calefacción de LOS DOS EDIFICIOS DE nuestro colegio. Menos mal que las van a cambiar!!!</a:t>
            </a:r>
            <a:endParaRPr lang="es-ES" sz="25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4 Marcador de contenido" descr="IMG-20180601-WA0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008" y="1668263"/>
            <a:ext cx="2736304" cy="4848380"/>
          </a:xfrm>
        </p:spPr>
      </p:pic>
      <p:pic>
        <p:nvPicPr>
          <p:cNvPr id="8193" name="Picture 1" descr="C:\Users\Equipo\AppData\Local\Temp\IMG-20180601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1668263"/>
            <a:ext cx="2741434" cy="4857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s-ES" sz="2500" b="1" u="sng" dirty="0">
                <a:latin typeface="+mn-lt"/>
                <a:ea typeface="+mn-ea"/>
                <a:cs typeface="+mn-cs"/>
              </a:rPr>
              <a:t>Valoramos la luminosidad de las aulas sobre las que se realiza el estudio.</a:t>
            </a:r>
            <a:endParaRPr lang="es-ES" sz="25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9817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500" dirty="0"/>
              <a:t>También cómo repercute en la necesidad de utilizar luz eléctrica.  </a:t>
            </a:r>
            <a:endParaRPr lang="es-ES" sz="2500" dirty="0"/>
          </a:p>
        </p:txBody>
      </p:sp>
      <p:pic>
        <p:nvPicPr>
          <p:cNvPr id="3074" name="Picture 2" descr="F:\DCIM\103NIKON\DSCN3000.JPG"/>
          <p:cNvPicPr>
            <a:picLocks noChangeAspect="1" noChangeArrowheads="1"/>
          </p:cNvPicPr>
          <p:nvPr/>
        </p:nvPicPr>
        <p:blipFill>
          <a:blip r:embed="rId3" cstate="print">
            <a:lum bright="28000" contrast="46000"/>
          </a:blip>
          <a:srcRect/>
          <a:stretch>
            <a:fillRect/>
          </a:stretch>
        </p:blipFill>
        <p:spPr bwMode="auto">
          <a:xfrm>
            <a:off x="251520" y="2708555"/>
            <a:ext cx="4320480" cy="3240725"/>
          </a:xfrm>
          <a:prstGeom prst="rect">
            <a:avLst/>
          </a:prstGeom>
          <a:noFill/>
        </p:spPr>
      </p:pic>
      <p:pic>
        <p:nvPicPr>
          <p:cNvPr id="3075" name="Picture 3" descr="F:\DCIM\103NIKON\DSCN3001.JPG"/>
          <p:cNvPicPr>
            <a:picLocks noChangeAspect="1" noChangeArrowheads="1"/>
          </p:cNvPicPr>
          <p:nvPr/>
        </p:nvPicPr>
        <p:blipFill>
          <a:blip r:embed="rId4" cstate="print">
            <a:lum bright="-31000" contrast="-29000"/>
          </a:blip>
          <a:srcRect/>
          <a:stretch>
            <a:fillRect/>
          </a:stretch>
        </p:blipFill>
        <p:spPr bwMode="auto">
          <a:xfrm>
            <a:off x="4682956" y="2708554"/>
            <a:ext cx="4320480" cy="324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786190"/>
            <a:ext cx="8229600" cy="25717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ES" sz="2500" i="1" dirty="0" smtClean="0"/>
              <a:t>Las clases orientadas al norte son mucho más oscuras que </a:t>
            </a:r>
            <a:r>
              <a:rPr lang="es-ES" sz="2500" i="1" dirty="0" smtClean="0"/>
              <a:t>las</a:t>
            </a:r>
          </a:p>
          <a:p>
            <a:pPr algn="just">
              <a:buNone/>
            </a:pPr>
            <a:r>
              <a:rPr lang="es-ES" sz="2500" i="1" dirty="0" smtClean="0"/>
              <a:t>que </a:t>
            </a:r>
            <a:r>
              <a:rPr lang="es-ES" sz="2500" i="1" dirty="0" smtClean="0"/>
              <a:t>están orientadas al sur, que salvo en días muy nublados, </a:t>
            </a:r>
            <a:r>
              <a:rPr lang="es-ES" sz="2500" i="1" dirty="0" smtClean="0"/>
              <a:t>no</a:t>
            </a:r>
          </a:p>
          <a:p>
            <a:pPr algn="just">
              <a:buNone/>
            </a:pPr>
            <a:r>
              <a:rPr lang="es-ES" sz="2500" i="1" dirty="0" smtClean="0"/>
              <a:t>necesitan </a:t>
            </a:r>
            <a:r>
              <a:rPr lang="es-ES" sz="2500" i="1" dirty="0" smtClean="0"/>
              <a:t>encender la luz eléctrica. Además las orientadas al </a:t>
            </a:r>
            <a:r>
              <a:rPr lang="es-ES" sz="2500" i="1" dirty="0" smtClean="0"/>
              <a:t>norte</a:t>
            </a:r>
          </a:p>
          <a:p>
            <a:pPr algn="just">
              <a:buNone/>
            </a:pPr>
            <a:r>
              <a:rPr lang="es-ES" sz="2500" i="1" dirty="0" smtClean="0"/>
              <a:t>tienen </a:t>
            </a:r>
            <a:r>
              <a:rPr lang="es-ES" sz="2500" i="1" dirty="0" smtClean="0"/>
              <a:t>arboleda cerca y necesitan cada día la luz eléctrica </a:t>
            </a:r>
            <a:r>
              <a:rPr lang="es-ES" sz="2500" i="1" dirty="0" smtClean="0"/>
              <a:t>durante</a:t>
            </a:r>
          </a:p>
          <a:p>
            <a:pPr algn="just">
              <a:buNone/>
            </a:pPr>
            <a:r>
              <a:rPr lang="es-ES" sz="2500" i="1" dirty="0" smtClean="0"/>
              <a:t>toda </a:t>
            </a:r>
            <a:r>
              <a:rPr lang="es-ES" sz="2500" i="1" dirty="0" smtClean="0"/>
              <a:t>la mañana. </a:t>
            </a:r>
          </a:p>
          <a:p>
            <a:pPr algn="just">
              <a:buNone/>
            </a:pPr>
            <a:r>
              <a:rPr lang="es-ES" sz="2500" i="1" dirty="0" smtClean="0"/>
              <a:t>Son aún más luminosas las orientadas al norte en la primera planta. </a:t>
            </a:r>
            <a:endParaRPr lang="es-ES" sz="2500" i="1" dirty="0"/>
          </a:p>
        </p:txBody>
      </p:sp>
      <p:pic>
        <p:nvPicPr>
          <p:cNvPr id="25602" name="Picture 2" descr="Resultado de imagen de conclus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770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9856"/>
            <a:ext cx="821537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b="1" u="sng" dirty="0">
                <a:latin typeface="+mn-lt"/>
                <a:ea typeface="+mn-ea"/>
                <a:cs typeface="+mn-cs"/>
              </a:rPr>
              <a:t> Experimentamos con las luces, las sombras y estudiamos el comportamiento de la luz solar</a:t>
            </a:r>
            <a:endParaRPr lang="es-ES" sz="28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IMG_20180530_173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3312368" cy="4416490"/>
          </a:xfrm>
          <a:prstGeom prst="rect">
            <a:avLst/>
          </a:prstGeom>
        </p:spPr>
      </p:pic>
      <p:pic>
        <p:nvPicPr>
          <p:cNvPr id="7" name="6 Imagen" descr="IMG_20180530_173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451" y="2237715"/>
            <a:ext cx="3312368" cy="441649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dirty="0">
                <a:latin typeface="+mn-lt"/>
                <a:ea typeface="+mn-ea"/>
                <a:cs typeface="+mn-cs"/>
              </a:rPr>
              <a:t>Valoramos las faltas de asistencia de alumnos-as en las clases estudiadas durante los meses de marzo y abril.</a:t>
            </a:r>
            <a:endParaRPr lang="es-ES" sz="2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 descr="IMG_20180612_21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428736"/>
            <a:ext cx="6286511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4286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000" b="1" dirty="0" smtClean="0">
                <a:solidFill>
                  <a:srgbClr val="00B050"/>
                </a:solidFill>
              </a:rPr>
              <a:t>EMPEZAMOS EL PROYECTO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maestra explica a nuestros padres en qué consistirá el proyecto y nos ponemos de acuerdo en las fechas en que lo desarrollaremos.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 explica a nosotros el objetivo del proyecto y en líneas generales CONCRETAMOS las actividades que vamos a hacer</a:t>
            </a:r>
            <a:r>
              <a:rPr lang="es-ES" sz="2500" dirty="0" smtClean="0"/>
              <a:t> y cómo vamos a trabajar: reconociendo problemas, haciendo hipótesis, midiendo variables, analizando si están relacionadas, valorando los resultados…y también intercalando experimentos relacionados con las variables que estudiamos.</a:t>
            </a:r>
            <a:endParaRPr kumimoji="0" lang="es-E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de conclus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77075" cy="3238501"/>
          </a:xfrm>
          <a:prstGeom prst="rect">
            <a:avLst/>
          </a:prstGeom>
          <a:noFill/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Hemos hecho el recuento de las faltas de asistencia por enfermedad de los niños y niñas de las clases estudiadas. Analizando todas las variables: temperatura, orientación, amplitud, iluminación,… hemos visto que lo que más influye es la temperatura. </a:t>
            </a:r>
          </a:p>
          <a:p>
            <a:pPr>
              <a:buNone/>
            </a:pPr>
            <a:r>
              <a:rPr lang="es-ES" sz="2000" dirty="0" smtClean="0"/>
              <a:t>Hemos encontrado que hay relación: los alumnos y alumnas que están en aulas de la primera planta han tenido muchas menos faltas de asistencia (una quinta parte menos), que los niños y niñas que están en clases de la planta baja, que son más frías. Por tanto, CREEMOS QUE la temperatura del ambiente influye en la salud de los alumnos y alumnas. 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0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Conclusiones sobre energía en el colegio</a:t>
            </a:r>
            <a:endParaRPr lang="es-ES" sz="30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Trabajamos en el decálogo medioambiental para ahorro energético</a:t>
            </a:r>
            <a:endParaRPr lang="es-ES" sz="30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500" dirty="0" smtClean="0"/>
              <a:t>Entre todos y todas elaboramos un DECÁLOGO  DE AHORRO ENERGÉTICO para hacerlo llegar a todas las clases del colegio y también a otros colegios de Lucena. </a:t>
            </a:r>
          </a:p>
          <a:p>
            <a:r>
              <a:rPr lang="es-ES" sz="2500" dirty="0" smtClean="0"/>
              <a:t>ES EL SIGUIENTE: 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1142984"/>
            <a:ext cx="80010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 smtClean="0"/>
              <a:t>Cuáles son las medidas de nuestras aulas. </a:t>
            </a:r>
          </a:p>
          <a:p>
            <a:pPr algn="ctr"/>
            <a:r>
              <a:rPr lang="es-ES" sz="2800" b="1" u="sng" dirty="0" smtClean="0"/>
              <a:t>Planos y cintas métricas</a:t>
            </a:r>
          </a:p>
          <a:p>
            <a:pPr algn="just"/>
            <a:endParaRPr lang="es-ES" sz="2500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  <p:pic>
        <p:nvPicPr>
          <p:cNvPr id="27649" name="Picture 1" descr="C:\Users\Equipo\Desktop\fotos profundiza\IMG_20180307_19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643182"/>
            <a:ext cx="2982536" cy="397671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00034" y="2500306"/>
            <a:ext cx="48577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 smtClean="0"/>
              <a:t>Queremos emplear adecuadamente instrumentos de medida de las magnitudes que se van a valorar en el estudio, tanto en el interior de las aulas como en los espacios externos del centro. Plano en mano, cintas métricas y reglas.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contenido" descr="IMG_20180307_191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3357563"/>
            <a:ext cx="4000528" cy="3000396"/>
          </a:xfrm>
        </p:spPr>
      </p:pic>
      <p:pic>
        <p:nvPicPr>
          <p:cNvPr id="15" name="14 Imagen" descr="IMG_20180307_195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6" y="214289"/>
            <a:ext cx="4000530" cy="3000397"/>
          </a:xfrm>
          <a:prstGeom prst="rect">
            <a:avLst/>
          </a:prstGeom>
        </p:spPr>
      </p:pic>
      <p:pic>
        <p:nvPicPr>
          <p:cNvPr id="17" name="16 Imagen" descr="IMG_20180307_191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000528" cy="3000396"/>
          </a:xfrm>
          <a:prstGeom prst="rect">
            <a:avLst/>
          </a:prstGeom>
        </p:spPr>
      </p:pic>
      <p:pic>
        <p:nvPicPr>
          <p:cNvPr id="18" name="17 Imagen" descr="IMG_20180307_192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857496"/>
            <a:ext cx="2928958" cy="372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786190"/>
            <a:ext cx="8229600" cy="25717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sz="2500" b="1" dirty="0" smtClean="0"/>
              <a:t>Aprendemos a calcular los volúmenes de aire en nuestras</a:t>
            </a:r>
          </a:p>
          <a:p>
            <a:pPr algn="just">
              <a:buNone/>
            </a:pPr>
            <a:r>
              <a:rPr lang="es-ES" sz="2500" b="1" dirty="0" smtClean="0"/>
              <a:t>aulas. Tras el trabajo, concluimos:</a:t>
            </a:r>
          </a:p>
          <a:p>
            <a:pPr algn="just">
              <a:buNone/>
            </a:pPr>
            <a:r>
              <a:rPr lang="es-ES" sz="2500" b="1" i="1" dirty="0" smtClean="0"/>
              <a:t>Las clases son de dimensiones muy parecidas (entre 151 y 168 metros cúbicos) por lo que no será un factor a tener en cuenta aunque dos de las clases más</a:t>
            </a:r>
          </a:p>
          <a:p>
            <a:pPr algn="just">
              <a:buNone/>
            </a:pPr>
            <a:r>
              <a:rPr lang="es-ES" sz="2500" b="1" i="1" dirty="0" smtClean="0"/>
              <a:t>grandes son además  las más alejadas de la caldera de la calefacción.  </a:t>
            </a:r>
            <a:endParaRPr lang="es-ES" sz="2500" b="1" i="1" dirty="0"/>
          </a:p>
        </p:txBody>
      </p:sp>
      <p:pic>
        <p:nvPicPr>
          <p:cNvPr id="25602" name="Picture 2" descr="Resultado de imagen de conclusi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770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728" y="1214422"/>
            <a:ext cx="6422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u="sng" dirty="0" smtClean="0"/>
              <a:t>Cuál es la temperatura de nuestras aulas,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u="sng" dirty="0" smtClean="0"/>
              <a:t>pasillos y zonas comunes. El termómetro.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596" y="500042"/>
            <a:ext cx="23140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000" b="1" dirty="0" smtClean="0">
                <a:solidFill>
                  <a:srgbClr val="00B050"/>
                </a:solidFill>
              </a:rPr>
              <a:t>ACTIVIDADES</a:t>
            </a:r>
            <a:endParaRPr lang="es-ES" sz="3000" dirty="0" smtClean="0">
              <a:solidFill>
                <a:srgbClr val="00B050"/>
              </a:solidFill>
            </a:endParaRPr>
          </a:p>
        </p:txBody>
      </p:sp>
      <p:pic>
        <p:nvPicPr>
          <p:cNvPr id="5" name="4 Imagen" descr="IMG_20180612_112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43182"/>
            <a:ext cx="4357686" cy="3268265"/>
          </a:xfrm>
          <a:prstGeom prst="rect">
            <a:avLst/>
          </a:prstGeom>
        </p:spPr>
      </p:pic>
      <p:pic>
        <p:nvPicPr>
          <p:cNvPr id="7" name="6 Imagen" descr="IMG_20180612_192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643182"/>
            <a:ext cx="251817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500" dirty="0" smtClean="0"/>
              <a:t>Elaboramos tablas para la recogida de datos. </a:t>
            </a:r>
            <a:endParaRPr lang="es-ES" sz="2500" dirty="0"/>
          </a:p>
        </p:txBody>
      </p:sp>
      <p:pic>
        <p:nvPicPr>
          <p:cNvPr id="4" name="3 Marcador de contenido" descr="DSC_2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474373" cy="2982915"/>
          </a:xfrm>
          <a:prstGeom prst="rect">
            <a:avLst/>
          </a:prstGeom>
        </p:spPr>
      </p:pic>
      <p:pic>
        <p:nvPicPr>
          <p:cNvPr id="5" name="4 Imagen" descr="DSC_29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71876"/>
            <a:ext cx="4500562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l="9090" t="20779" r="9091" b="194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2066" y="2428868"/>
            <a:ext cx="385765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500" dirty="0" smtClean="0"/>
              <a:t>Tabla con las mediciones de</a:t>
            </a:r>
          </a:p>
          <a:p>
            <a:pPr>
              <a:buNone/>
            </a:pPr>
            <a:r>
              <a:rPr lang="es-ES" sz="2500" dirty="0" smtClean="0"/>
              <a:t>temperatura de las aulas</a:t>
            </a:r>
          </a:p>
          <a:p>
            <a:pPr>
              <a:buNone/>
            </a:pPr>
            <a:r>
              <a:rPr lang="es-ES" sz="2500" dirty="0" smtClean="0"/>
              <a:t>seleccionadas. </a:t>
            </a:r>
            <a:endParaRPr lang="es-ES" sz="2500" dirty="0"/>
          </a:p>
        </p:txBody>
      </p:sp>
      <p:pic>
        <p:nvPicPr>
          <p:cNvPr id="23553" name="Picture 1" descr="C:\Users\Equipo\AppData\Local\Temp\IMG_20180606_16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643488" cy="6191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1432</Words>
  <Application>Microsoft Office PowerPoint</Application>
  <PresentationFormat>Presentación en pantalla (4:3)</PresentationFormat>
  <Paragraphs>101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¿BIOCLIMA EN NUESTRO COLEGIO?</vt:lpstr>
      <vt:lpstr>  Motivar al alumno para que a  partir de un trabajo interdisciplinar extraiga conclusiones sobre la gestión energética en el colegio así como su relación con la salud.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Elaboramos tablas para la recogida de datos. </vt:lpstr>
      <vt:lpstr>Presentación de PowerPoint</vt:lpstr>
      <vt:lpstr>Presentación de PowerPoint</vt:lpstr>
      <vt:lpstr>Presentación de PowerPoint</vt:lpstr>
      <vt:lpstr>Aprendemos cómo funcionan los termómetros.  Construimos un termómetro. </vt:lpstr>
      <vt:lpstr>Estudio comparativo de magnitudes en el interior y exterior del colegio. Uso de la estación meteorológica.</vt:lpstr>
      <vt:lpstr>TRABAJO DE INVESTIGACIÓN por equipos</vt:lpstr>
      <vt:lpstr>Presentación de PowerPoint</vt:lpstr>
      <vt:lpstr> Hacemos estudio de elementos de calor y frío que tenemos en el colegio. Clase a clase hacemos el recuento. </vt:lpstr>
      <vt:lpstr>Resumen de estudio de aparatos eléctricos para calor y frío en el colegio.</vt:lpstr>
      <vt:lpstr>ESTUDIAMOS EL GASTO EN GASOIL  DE NUESTRO COLEGIO.</vt:lpstr>
      <vt:lpstr>HACEMOS EXPERIMENTOS: EL COMPORTAMIENTO DEL AIRE CALIENTE EN LOS EDIFICIOS Y OTROS EXPERIMENTOS CON EL AIRE.</vt:lpstr>
      <vt:lpstr>Preparamos las preguntas para la entrevista que haremos al responsable energético del Ayuntamiento de Lucena</vt:lpstr>
      <vt:lpstr>VAMOS AL AYUNTAMIENTO DE LUCENA Y ENTREVISTAMOS A FRANCISCO SANTAELLA, RESPONSABLE DE ENERGÍA.</vt:lpstr>
      <vt:lpstr>RESUMEN DE LA ENTREVISTA</vt:lpstr>
      <vt:lpstr>Realizamos los gráficos comparativos sobre la temperatura en las aulas. </vt:lpstr>
      <vt:lpstr>Momentos para repasar nuestro trabajo y hacer nuevos planteamientos</vt:lpstr>
      <vt:lpstr>Visitamos las calderas de la calefacción de LOS DOS EDIFICIOS DE nuestro colegio. Menos mal que las van a cambiar!!!</vt:lpstr>
      <vt:lpstr>Valoramos la luminosidad de las aulas sobre las que se realiza el estudio.</vt:lpstr>
      <vt:lpstr>Presentación de PowerPoint</vt:lpstr>
      <vt:lpstr> Experimentamos con las luces, las sombras y estudiamos el comportamiento de la luz solar</vt:lpstr>
      <vt:lpstr>Valoramos las faltas de asistencia de alumnos-as en las clases estudiadas durante los meses de marzo y abril.</vt:lpstr>
      <vt:lpstr>Presentación de PowerPoint</vt:lpstr>
      <vt:lpstr>Conclusiones sobre energía en el colegio</vt:lpstr>
      <vt:lpstr>Trabajamos en el decálogo medioambiental para ahorro energético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¿BIOCLIMA EN NUESTRO COLEGIO?</dc:title>
  <dc:creator>Equipo</dc:creator>
  <cp:lastModifiedBy>ILDEFONSO PORRAS</cp:lastModifiedBy>
  <cp:revision>25</cp:revision>
  <dcterms:created xsi:type="dcterms:W3CDTF">2018-05-27T07:57:59Z</dcterms:created>
  <dcterms:modified xsi:type="dcterms:W3CDTF">2018-06-15T15:11:37Z</dcterms:modified>
</cp:coreProperties>
</file>